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43"/>
  </p:notesMasterIdLst>
  <p:sldIdLst>
    <p:sldId id="691" r:id="rId2"/>
    <p:sldId id="692" r:id="rId3"/>
    <p:sldId id="693" r:id="rId4"/>
    <p:sldId id="694" r:id="rId5"/>
    <p:sldId id="696" r:id="rId6"/>
    <p:sldId id="719" r:id="rId7"/>
    <p:sldId id="720" r:id="rId8"/>
    <p:sldId id="721" r:id="rId9"/>
    <p:sldId id="722" r:id="rId10"/>
    <p:sldId id="723" r:id="rId11"/>
    <p:sldId id="724" r:id="rId12"/>
    <p:sldId id="727" r:id="rId13"/>
    <p:sldId id="728" r:id="rId14"/>
    <p:sldId id="729" r:id="rId15"/>
    <p:sldId id="730" r:id="rId16"/>
    <p:sldId id="707" r:id="rId17"/>
    <p:sldId id="731" r:id="rId18"/>
    <p:sldId id="732" r:id="rId19"/>
    <p:sldId id="733" r:id="rId20"/>
    <p:sldId id="734" r:id="rId21"/>
    <p:sldId id="735" r:id="rId22"/>
    <p:sldId id="738" r:id="rId23"/>
    <p:sldId id="739" r:id="rId24"/>
    <p:sldId id="757" r:id="rId25"/>
    <p:sldId id="741" r:id="rId26"/>
    <p:sldId id="742" r:id="rId27"/>
    <p:sldId id="743" r:id="rId28"/>
    <p:sldId id="718" r:id="rId29"/>
    <p:sldId id="744" r:id="rId30"/>
    <p:sldId id="745" r:id="rId31"/>
    <p:sldId id="746" r:id="rId32"/>
    <p:sldId id="747" r:id="rId33"/>
    <p:sldId id="748" r:id="rId34"/>
    <p:sldId id="749" r:id="rId35"/>
    <p:sldId id="750" r:id="rId36"/>
    <p:sldId id="758" r:id="rId37"/>
    <p:sldId id="752" r:id="rId38"/>
    <p:sldId id="753" r:id="rId39"/>
    <p:sldId id="754" r:id="rId40"/>
    <p:sldId id="761" r:id="rId41"/>
    <p:sldId id="759" r:id="rId42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003300"/>
    <a:srgbClr val="339933"/>
    <a:srgbClr val="00FF00"/>
    <a:srgbClr val="333300"/>
    <a:srgbClr val="000000"/>
    <a:srgbClr val="8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99813" autoAdjust="0"/>
  </p:normalViewPr>
  <p:slideViewPr>
    <p:cSldViewPr>
      <p:cViewPr varScale="1">
        <p:scale>
          <a:sx n="109" d="100"/>
          <a:sy n="109" d="100"/>
        </p:scale>
        <p:origin x="3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B535E1-D7A4-44B5-A4C4-9B57EE09CD00}" type="datetimeFigureOut">
              <a:rPr lang="pl-PL"/>
              <a:pPr>
                <a:defRPr/>
              </a:pPr>
              <a:t>2017-03-13</a:t>
            </a:fld>
            <a:endParaRPr lang="pl-PL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7F4629-4C20-4054-81D8-C1AAD561F8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2934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938692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585186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622962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004792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55760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234282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649885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713209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380681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743755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67484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353992-A4EE-4032-A152-3BB9A8208C1E}" type="slidenum">
              <a:rPr lang="pl-PL" altLang="pl-PL" smtClean="0"/>
              <a:pPr/>
              <a:t>2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3882451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7682614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859201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045336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736758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1668902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6415078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40800546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8774510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3022749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51604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6452110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8983957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42315301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7959021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7740381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6175225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8486258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680336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9732914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40918841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66672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460574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607828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4183535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729170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20009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16455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92DC-DF20-4375-BBE5-9C68260AF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F430-B0AC-4EB4-BAAB-3F1BA6598C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477F-ABEA-4FDB-A839-CBDF4C4DCE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80F8-911B-4DE5-B067-1AA9242629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5CBC-06E0-4033-9A5F-9FD4BF4D67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C33C-1C10-4027-ADD4-25A6392599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D919-7531-4417-987F-67ED766E8A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A8DE-1EEF-434C-BC25-40475A82F7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0247-345F-457E-8319-A9F0D12EA5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1087-3607-478B-B74B-FDE7DD2BA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6EC5-7D0C-4F30-9015-440265DE64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71DDC5-3820-4806-9574-CC5407F17B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sobczak@anagmis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492896"/>
            <a:ext cx="7740352" cy="129584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>Laureaci I Konkursu</a:t>
            </a:r>
            <a:r>
              <a:rPr lang="pl-PL" sz="28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19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EDYCJA REGIONALNA 2016</a:t>
            </a: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9343" y="4797152"/>
            <a:ext cx="5722937" cy="6480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000" dirty="0" smtClean="0">
              <a:solidFill>
                <a:schemeClr val="tx1"/>
              </a:solidFill>
              <a:latin typeface="Gill Sans MT" pitchFamily="34" charset="-1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>
                <a:solidFill>
                  <a:srgbClr val="003300"/>
                </a:solidFill>
                <a:latin typeface="Gill Sans MT" pitchFamily="34" charset="-18"/>
              </a:rPr>
              <a:t>prof. dr hab. Eugeniusz Sobczak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>
                <a:solidFill>
                  <a:srgbClr val="003300"/>
                </a:solidFill>
                <a:latin typeface="Gill Sans MT" pitchFamily="34" charset="-18"/>
              </a:rPr>
              <a:t>mgr Michał Staniszewski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4077072"/>
            <a:ext cx="7668344" cy="677108"/>
          </a:xfrm>
          <a:prstGeom prst="rect">
            <a:avLst/>
          </a:prstGeom>
          <a:solidFill>
            <a:srgbClr val="009900">
              <a:alpha val="75000"/>
            </a:srgbClr>
          </a:solidFill>
        </p:spPr>
        <p:txBody>
          <a:bodyPr wrap="square" rtlCol="0">
            <a:spAutoFit/>
          </a:bodyPr>
          <a:lstStyle/>
          <a:p>
            <a:endParaRPr lang="pl-PL" sz="9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WOJEWÓDZTWO  MAZOWIECKIE</a:t>
            </a:r>
          </a:p>
          <a:p>
            <a:endParaRPr lang="pl-PL" sz="9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347864" y="6284357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smtClean="0">
                <a:solidFill>
                  <a:srgbClr val="003300"/>
                </a:solidFill>
                <a:latin typeface="Gill Sans MT" panose="020B0502020104020203" pitchFamily="34" charset="-18"/>
              </a:rPr>
              <a:t>Otrębusy</a:t>
            </a:r>
            <a:r>
              <a:rPr lang="pl-PL" sz="1600" smtClean="0">
                <a:solidFill>
                  <a:srgbClr val="003300"/>
                </a:solidFill>
                <a:latin typeface="Gill Sans MT" panose="020B0502020104020203" pitchFamily="34" charset="-18"/>
              </a:rPr>
              <a:t>, </a:t>
            </a:r>
            <a:r>
              <a:rPr lang="pl-PL" sz="1600" dirty="0" smtClean="0">
                <a:solidFill>
                  <a:srgbClr val="003300"/>
                </a:solidFill>
                <a:latin typeface="Gill Sans MT" panose="020B0502020104020203" pitchFamily="34" charset="-18"/>
              </a:rPr>
              <a:t>15 marca 2017 </a:t>
            </a:r>
            <a:r>
              <a:rPr lang="pl-PL" sz="1600" dirty="0" smtClean="0">
                <a:solidFill>
                  <a:srgbClr val="003300"/>
                </a:solidFill>
                <a:latin typeface="Gill Sans MT" panose="020B0502020104020203" pitchFamily="34" charset="-18"/>
              </a:rPr>
              <a:t>r</a:t>
            </a:r>
            <a:r>
              <a:rPr lang="pl-PL" sz="1600" dirty="0" smtClean="0">
                <a:solidFill>
                  <a:srgbClr val="339933"/>
                </a:solidFill>
              </a:rPr>
              <a:t>.</a:t>
            </a:r>
            <a:endParaRPr lang="pl-PL" sz="1600" dirty="0">
              <a:solidFill>
                <a:srgbClr val="339933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627139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231,22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173,89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214,66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418,62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433,21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</a:rPr>
                        <a:t>- 62,65</a:t>
                      </a:r>
                      <a:endParaRPr lang="pl-PL" sz="1400" dirty="0">
                        <a:solidFill>
                          <a:schemeClr val="tx1"/>
                        </a:solidFill>
                        <a:latin typeface="Gill Sans MT" panose="020B0502020104020203" pitchFamily="34" charset="-1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</a:rPr>
                        <a:t>- 31,92</a:t>
                      </a:r>
                      <a:endParaRPr lang="pl-PL" sz="1400" dirty="0">
                        <a:solidFill>
                          <a:schemeClr val="tx1"/>
                        </a:solidFill>
                        <a:latin typeface="Gill Sans MT" panose="020B0502020104020203" pitchFamily="34" charset="-1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</a:rPr>
                        <a:t>- 24,87</a:t>
                      </a:r>
                      <a:endParaRPr lang="pl-PL" sz="1400" dirty="0">
                        <a:solidFill>
                          <a:schemeClr val="tx1"/>
                        </a:solidFill>
                        <a:latin typeface="Gill Sans MT" panose="020B0502020104020203" pitchFamily="34" charset="-1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130,33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132,46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469,10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1089,03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1030,20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CZOSNÓW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5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491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7226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157,91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125,42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305,86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353,51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364,44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- 33,20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- 26,28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- 22,05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172,17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197,43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815,47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1056,95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1045,33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RASZYN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4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730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REGIONALNA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MAZOWIECKIE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7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01970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245,27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161,36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226,06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380,60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409,01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- 36,15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- 25,83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- 23,83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116,68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182,57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185,94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9.89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55,29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717,40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1187,98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1112,51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NADARZYN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3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392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64146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321,68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254,08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161,60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294,33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279,18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- 31,57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- 23,63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- 20,74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163,89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205,75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208,85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721,51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1248,67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1165,84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MICHAŁOWICE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2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18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350076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103,23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159,18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234,87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267,53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346,72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327,49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- 35,63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- 26,97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- 24,10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140,40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270,34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285,88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811,46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1194,37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1280,22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LESZNOWOLA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1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9208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 smtClean="0">
                <a:solidFill>
                  <a:srgbClr val="008000"/>
                </a:solidFill>
                <a:latin typeface="Gill Sans MT" pitchFamily="34" charset="-18"/>
              </a:rPr>
              <a:t>GMINY MIEJSKO -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79276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3065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140.95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165,43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153,37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158,50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- 49,57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- 30,63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- 28,66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127,25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160,81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160,15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454,63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815,97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849,79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BRWINÓW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10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598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815140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256,16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278,75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281,62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- 50,52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- 29,06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- 20,97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131,41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136,05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137,22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743,43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880,08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867,53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GRÓJEC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9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387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48077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218,53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195,72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184,95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203,08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199,65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- 43,61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- 37,63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- 30,33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121,60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160,84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163,79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660,24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921,09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892,55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KONSTANCIN-JEZIORNA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8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348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 smtClean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4" cy="468052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1. wydatki majątkowe inwestycyjne per capita</a:t>
            </a:r>
          </a:p>
          <a:p>
            <a:pPr marL="355600" indent="-35560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2. procent wydatków majątkowych inwestycyjnych w budżecie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3. wydatki na transport i łączność per capita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4. procent wydatków na transport i łączność w wydatkach budżetu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5. procent dochodów własnych w dochodach budżetu gminy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6. liczba podmiotów gospodarczych na 1000 mieszkańców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podmiot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7. liczba osób pracujących na 1000 mieszkańców,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pracującą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8. liczba osób bezrobotnych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bezrobotną przyznano minus jeden punkt;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endParaRPr lang="pl-PL" altLang="pl-PL" sz="1800" dirty="0" smtClean="0">
              <a:solidFill>
                <a:schemeClr val="bg1">
                  <a:lumMod val="65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130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886825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55,43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133,14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132,84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283,13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276,71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283,82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- 96,87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- 66,12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- 53,97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- 6,03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734,71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883,46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904,07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KOZIENICE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7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7554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84796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134,98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180,37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194,29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406,74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396,81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- 53,26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- 41,99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- 37,57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- 0,43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0.,00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87,16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87,59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576,62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864,02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923,11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MSZCZONÓW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6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693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88999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135,01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256,65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277,96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266,84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- 45,06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- 23,81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 - 19,03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185,23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216,59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220,23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721,15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824,21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923,95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ŁOMIANKI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5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226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77800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107,55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328,01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265,46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269,22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- 34,04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- 29,04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- 26,17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137,15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171,30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174,99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857,56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959,19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980,09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PIASECZNO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4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858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REGIONALNA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MAZOWIECKIE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332203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111.19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153,47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239,63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296,68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298,26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- 50,59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- 24,06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- 20,33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112,30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132,92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136,66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740,64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945,10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1005,28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</a:t>
            </a:r>
            <a:r>
              <a:rPr lang="pl-PL" sz="23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GRODZISK MAZOWIECKI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3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024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37089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179,12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134,78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257,29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397,86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445,82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- 66,74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- 27,15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- 24,67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105,09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122,55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124,79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748,04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1114,69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1115,42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BŁONIE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2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637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17355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*</a:t>
                      </a:r>
                      <a:endParaRPr kumimoji="0" lang="pl-P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132,72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153,97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234,75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489,45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502,46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- 56,07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- 24,74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- 16,77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140,68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144,87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685,32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1147,19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1199,71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OŻARÓW MAZOWIECKI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1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6119718"/>
            <a:ext cx="3456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 * w 2003 roku gmina wiejska</a:t>
            </a:r>
            <a:endParaRPr lang="pl-PL" sz="1100" dirty="0">
              <a:solidFill>
                <a:srgbClr val="008000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041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 smtClean="0">
                <a:solidFill>
                  <a:srgbClr val="008000"/>
                </a:solidFill>
                <a:latin typeface="Gill Sans MT" pitchFamily="34" charset="-18"/>
              </a:rPr>
              <a:t>GMINY  MIEJSKIE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19359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25345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113,95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140,23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192,82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209,47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225,62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- 45,99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- 25,43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- 20,86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154,52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177,83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177,47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581,26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864,20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931,67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JÓZEFÓW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10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464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9. napływ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10. odpływ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minus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11. liczba absolwentów szkół ponadgimnazjalnych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absolwenta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12. procent radnych z wyższym wykształceniem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radnego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13. </a:t>
            </a: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procent ludności objętej wodociągami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14. procent ludności objętej kanalizacją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  <a:endParaRPr lang="pl-PL" altLang="pl-PL" sz="2000" dirty="0" smtClean="0">
              <a:solidFill>
                <a:schemeClr val="bg1">
                  <a:lumMod val="65000"/>
                </a:schemeClr>
              </a:solidFill>
              <a:latin typeface="Gill Sans MT" panose="020B0502020104020203" pitchFamily="34" charset="-18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15. procent ludności objętej oczyszczalnią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za każdy procent przyznano jeden punkt.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 smtClean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609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083974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266,06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374,13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380,33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- 100,63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- 57,91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- 45,46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108,51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746,79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944,61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938,39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WĘGRÓW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9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420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11074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254,51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319,59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326,02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-110,02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-66,54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-60,80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116,58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117,03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716,13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941,82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958,18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PŁOŃSK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8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804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128275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474,76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416,79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406,76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- 75,13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- 57,12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- 55,77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112,97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117,79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116,18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- 6,22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87,52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87,56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1118,38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952,19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993,74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GARWOLIN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7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566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043299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220,19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176,30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270,48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280,17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280,84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- 94,16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- 59,64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-55,81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101,67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87,91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759,32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1036,31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995,48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CIECHANÓW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6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792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268624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210,24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182,92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157,61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130,73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- 29,78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- 218,73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- 16,31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202,95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225,23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219,78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- 0,94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- 0,26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87,06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726,46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908,62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1012,52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PODKOWA LEŚNA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5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316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201604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161,22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295,94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315,03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302,51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- 73,08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- 43,26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- 36,00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103,55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109,50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108,91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- 0,62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845,10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953,37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1035,62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SIEDLCE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4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104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REGIONALNA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MAZOWIECKIE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99494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112,73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234,62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152,91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338,48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360,40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361,76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- 109,10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- 61,70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- 52,44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101,81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916,73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1128,46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1052,84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PŁOCK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3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695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241694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280,03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182,28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301,05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321,13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-73,79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-43,51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-33,88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108,27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665,97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865,34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1116,07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</a:t>
            </a:r>
            <a:r>
              <a:rPr lang="pl-PL" sz="205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NOWY DWÓR MAZOWIECKI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2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259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0789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145,14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418,34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285,01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413,57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480,28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486,32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-37,02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-28,14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-22,77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162,74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221,14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230,08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1153,72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1618,28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1490,52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WARSZAWA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1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49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 smtClean="0">
                <a:solidFill>
                  <a:srgbClr val="008000"/>
                </a:solidFill>
                <a:latin typeface="Gill Sans MT" pitchFamily="34" charset="-18"/>
              </a:rPr>
              <a:t>GMINY 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98772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581128"/>
            <a:ext cx="3744416" cy="18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hlinkClick r:id="rId2"/>
              </a:rPr>
              <a:t>esobczak@anagmis.pl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sobczak070645@gmail.com</a:t>
            </a:r>
          </a:p>
          <a:p>
            <a:pPr eaLnBrk="1" hangingPunct="1">
              <a:buFontTx/>
              <a:buNone/>
            </a:pPr>
            <a:endParaRPr lang="pl-PL" sz="1000" dirty="0" smtClean="0"/>
          </a:p>
          <a:p>
            <a:pPr eaLnBrk="1" hangingPunct="1">
              <a:buFontTx/>
              <a:buNone/>
            </a:pPr>
            <a:endParaRPr lang="pl-PL" sz="1800" dirty="0" smtClean="0"/>
          </a:p>
          <a:p>
            <a:pPr eaLnBrk="1" hangingPunct="1">
              <a:buFontTx/>
              <a:buNone/>
            </a:pPr>
            <a:endParaRPr lang="pl-PL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kontakt@anagmis.pl</a:t>
            </a:r>
          </a:p>
          <a:p>
            <a:pPr eaLnBrk="1" hangingPunct="1">
              <a:buFontTx/>
              <a:buNone/>
            </a:pP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m.staniszewski@ans.pw.edu.pl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endParaRPr lang="pl-PL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0" y="4221088"/>
            <a:ext cx="4932040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	</a:t>
            </a:r>
            <a:r>
              <a:rPr lang="pl-PL" sz="16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PROF</a:t>
            </a:r>
            <a:r>
              <a:rPr lang="pl-PL" sz="1600" dirty="0">
                <a:solidFill>
                  <a:schemeClr val="bg1"/>
                </a:solidFill>
                <a:latin typeface="Gill Sans MT" panose="020B0502020104020203" pitchFamily="34" charset="-18"/>
              </a:rPr>
              <a:t>. DR HAB. EUGENIUSZ </a:t>
            </a:r>
            <a:r>
              <a:rPr lang="pl-PL" sz="16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SOBCZAK</a:t>
            </a:r>
            <a:endParaRPr lang="pl-PL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-10128" y="5301208"/>
            <a:ext cx="4942168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	</a:t>
            </a:r>
            <a:r>
              <a:rPr lang="pl-PL" sz="16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MGR MICHAŁ STANISZEWSKI</a:t>
            </a:r>
            <a:endParaRPr lang="pl-PL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4" t="33955" r="26470" b="50000"/>
          <a:stretch/>
        </p:blipFill>
        <p:spPr bwMode="auto">
          <a:xfrm>
            <a:off x="1619672" y="2045508"/>
            <a:ext cx="6196404" cy="102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2808312" cy="96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861048"/>
            <a:ext cx="7740352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b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100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REGIONALNA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5938" y="4869160"/>
            <a:ext cx="5790198" cy="769441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11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1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MAZOWIECKIE</a:t>
            </a:r>
          </a:p>
          <a:p>
            <a:pPr algn="r"/>
            <a:endParaRPr lang="pl-PL" sz="11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01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774879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197,17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196,58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178,96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175,47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- 55,06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- 34,22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- 27,30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152,98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579,36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847,35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842,01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NIEPORĘT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10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022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697323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132,23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151,86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145,25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145,67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- 34,79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- 24,38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- 21,67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115,47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170,92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177,48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588,40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798,56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849,06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STARE BABICE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9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78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06226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260,83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203,69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317,72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317,46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- 53,36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- 32,55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- 26,65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100,03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79,24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568,84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981,49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931,12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TERESIN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8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052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91823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223,42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209,03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274,11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174,71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210,22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213,11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- 106,10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- 48,01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- 45,19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111,27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112,27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719,08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850,57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944,20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SŁUPNO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7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199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40587"/>
              </p:ext>
            </p:extLst>
          </p:nvPr>
        </p:nvGraphicFramePr>
        <p:xfrm>
          <a:off x="611559" y="1772818"/>
          <a:ext cx="7992889" cy="432047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124,73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173,07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217,14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382,72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385,77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- 49,44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- 27,42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- 24,18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103,93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137,18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141,39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494,95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922,50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987,37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WIĄZOWNA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6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467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15070</TotalTime>
  <Words>4108</Words>
  <Application>Microsoft Office PowerPoint</Application>
  <PresentationFormat>Pokaz na ekranie (4:3)</PresentationFormat>
  <Paragraphs>1908</Paragraphs>
  <Slides>41</Slides>
  <Notes>39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6" baseType="lpstr">
      <vt:lpstr>Arial</vt:lpstr>
      <vt:lpstr>Calibri</vt:lpstr>
      <vt:lpstr>Gill Sans MT</vt:lpstr>
      <vt:lpstr>IrisUPC</vt:lpstr>
      <vt:lpstr>Motyw pakietu Office</vt:lpstr>
      <vt:lpstr>Laureaci I Konkursu ZRÓWNOWAŻONEGO ROZWOJU JEDNOSTEK SAMORZĄDU TERYTORIALNEGO  EDYCJA REGIONALNA 2016 </vt:lpstr>
      <vt:lpstr>WSKAŹNIKI</vt:lpstr>
      <vt:lpstr>WSKAŹNIKI</vt:lpstr>
      <vt:lpstr>GMINY  WIEJSKIE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LAUREACI RANKINGU ZRÓWNOWAŻONEGO ROZWOJU JEDNOSTEK SAMORZĄDU TERYTORIALNEGO  EDYCJA REGIONALNA  </vt:lpstr>
      <vt:lpstr>Prezentacja programu PowerPoint</vt:lpstr>
      <vt:lpstr>Prezentacja programu PowerPoint</vt:lpstr>
      <vt:lpstr>Prezentacja programu PowerPoint</vt:lpstr>
      <vt:lpstr>GMINY MIEJSKO - WIEJSKIE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LAUREACI RANKINGU ZRÓWNOWAŻONEGO ROZWOJU JEDNOSTEK SAMORZĄDU TERYTORIALNEGO  EDYCJA REGIONALNA  </vt:lpstr>
      <vt:lpstr>Prezentacja programu PowerPoint</vt:lpstr>
      <vt:lpstr>Prezentacja programu PowerPoint</vt:lpstr>
      <vt:lpstr>Prezentacja programu PowerPoint</vt:lpstr>
      <vt:lpstr>GMINY  MIEJSKIE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LAUREACI RANKINGU ZRÓWNOWAŻONEGO ROZWOJU JEDNOSTEK SAMORZĄDU TERYTORIALNEGO  EDYCJA REGIONALNA  </vt:lpstr>
      <vt:lpstr>Prezentacja programu PowerPoint</vt:lpstr>
      <vt:lpstr>Prezentacja programu PowerPoint</vt:lpstr>
      <vt:lpstr>Prezentacja programu PowerPoint</vt:lpstr>
      <vt:lpstr>Prezentacja programu PowerPoint</vt:lpstr>
      <vt:lpstr>LAUREACI RANKINGU ZRÓWNOWAŻONEGO ROZWOJU JEDNOSTEK SAMORZĄDU TERYTORIALNEGO  EDYCJA REGIONALNA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jim</dc:creator>
  <cp:lastModifiedBy>Jędrzejczak Agnieszka</cp:lastModifiedBy>
  <cp:revision>924</cp:revision>
  <dcterms:created xsi:type="dcterms:W3CDTF">2005-12-07T16:22:50Z</dcterms:created>
  <dcterms:modified xsi:type="dcterms:W3CDTF">2017-03-13T11:03:24Z</dcterms:modified>
</cp:coreProperties>
</file>